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4" r:id="rId3"/>
    <p:sldId id="312" r:id="rId4"/>
    <p:sldId id="284" r:id="rId5"/>
    <p:sldId id="282" r:id="rId6"/>
    <p:sldId id="287" r:id="rId7"/>
    <p:sldId id="293" r:id="rId8"/>
    <p:sldId id="296" r:id="rId9"/>
    <p:sldId id="306" r:id="rId10"/>
    <p:sldId id="302" r:id="rId11"/>
    <p:sldId id="300" r:id="rId12"/>
    <p:sldId id="307" r:id="rId13"/>
    <p:sldId id="297" r:id="rId14"/>
    <p:sldId id="308" r:id="rId15"/>
    <p:sldId id="298" r:id="rId16"/>
    <p:sldId id="310" r:id="rId17"/>
    <p:sldId id="309" r:id="rId18"/>
    <p:sldId id="311" r:id="rId19"/>
    <p:sldId id="26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2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29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D14E1-1F4A-467C-94AE-C0365AECB81C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01ACE00-8B03-4860-B400-9FFF09B2EDBA}">
      <dgm:prSet phldrT="[Texto]" custT="1"/>
      <dgm:spPr/>
      <dgm:t>
        <a:bodyPr/>
        <a:lstStyle/>
        <a:p>
          <a:r>
            <a:rPr lang="pt-BR" sz="2200" dirty="0"/>
            <a:t>100% de contratos escritos e acordados entre operadoras</a:t>
          </a:r>
          <a:br>
            <a:rPr lang="pt-BR" sz="2200" dirty="0"/>
          </a:br>
          <a:r>
            <a:rPr lang="pt-BR" sz="2200" dirty="0"/>
            <a:t>e prestadores de serviços de saúde no setor suplementar</a:t>
          </a:r>
        </a:p>
      </dgm:t>
    </dgm:pt>
    <dgm:pt modelId="{84822972-0C0E-400E-B25F-DECEF86DC3C2}" type="parTrans" cxnId="{E23B4782-CFBD-4312-B575-F1FBE201F667}">
      <dgm:prSet/>
      <dgm:spPr/>
      <dgm:t>
        <a:bodyPr/>
        <a:lstStyle/>
        <a:p>
          <a:endParaRPr lang="pt-BR"/>
        </a:p>
      </dgm:t>
    </dgm:pt>
    <dgm:pt modelId="{25C98E55-0DF9-4062-AFA9-27732F739FD6}" type="sibTrans" cxnId="{E23B4782-CFBD-4312-B575-F1FBE201F667}">
      <dgm:prSet/>
      <dgm:spPr/>
      <dgm:t>
        <a:bodyPr/>
        <a:lstStyle/>
        <a:p>
          <a:endParaRPr lang="pt-BR"/>
        </a:p>
      </dgm:t>
    </dgm:pt>
    <dgm:pt modelId="{924813D1-A32C-409C-8B75-FA6CB2D938FD}">
      <dgm:prSet custT="1"/>
      <dgm:spPr/>
      <dgm:t>
        <a:bodyPr/>
        <a:lstStyle/>
        <a:p>
          <a:r>
            <a:rPr lang="pt-BR" sz="2200" dirty="0"/>
            <a:t>Redução de conflitos e mudanças bruscas</a:t>
          </a:r>
          <a:br>
            <a:rPr lang="pt-BR" sz="2200" dirty="0"/>
          </a:br>
          <a:r>
            <a:rPr lang="pt-BR" sz="2200" dirty="0"/>
            <a:t>na rede com a formalização contratual</a:t>
          </a:r>
        </a:p>
      </dgm:t>
    </dgm:pt>
    <dgm:pt modelId="{F1148A2D-F7E6-4BD1-8CE8-10ED8C2FD42D}" type="parTrans" cxnId="{6407F5F1-1282-48ED-B848-35D4F536101C}">
      <dgm:prSet/>
      <dgm:spPr/>
      <dgm:t>
        <a:bodyPr/>
        <a:lstStyle/>
        <a:p>
          <a:endParaRPr lang="pt-BR"/>
        </a:p>
      </dgm:t>
    </dgm:pt>
    <dgm:pt modelId="{6CBD695F-EA9E-422C-B6CA-C29104394789}" type="sibTrans" cxnId="{6407F5F1-1282-48ED-B848-35D4F536101C}">
      <dgm:prSet/>
      <dgm:spPr/>
      <dgm:t>
        <a:bodyPr/>
        <a:lstStyle/>
        <a:p>
          <a:endParaRPr lang="pt-BR"/>
        </a:p>
      </dgm:t>
    </dgm:pt>
    <dgm:pt modelId="{B765C2BD-F2E4-406F-B69A-2E6150675F3D}">
      <dgm:prSet custT="1"/>
      <dgm:spPr/>
      <dgm:t>
        <a:bodyPr/>
        <a:lstStyle/>
        <a:p>
          <a:r>
            <a:rPr lang="pt-BR" sz="2200" dirty="0"/>
            <a:t>Garantia da rede contratada, com possibilidade</a:t>
          </a:r>
          <a:br>
            <a:rPr lang="pt-BR" sz="2200" dirty="0"/>
          </a:br>
          <a:r>
            <a:rPr lang="pt-BR" sz="2200" dirty="0"/>
            <a:t>de adequação às características quantitativas, demográficas e epidemiológicas </a:t>
          </a:r>
        </a:p>
      </dgm:t>
    </dgm:pt>
    <dgm:pt modelId="{192D75FB-0E42-4275-9C40-8ECC6F916A43}" type="parTrans" cxnId="{7AD71382-FE13-4145-9AFA-2F3ED173D051}">
      <dgm:prSet/>
      <dgm:spPr/>
      <dgm:t>
        <a:bodyPr/>
        <a:lstStyle/>
        <a:p>
          <a:endParaRPr lang="pt-BR"/>
        </a:p>
      </dgm:t>
    </dgm:pt>
    <dgm:pt modelId="{2A4C839C-FA90-415F-BA3C-CAF85989265F}" type="sibTrans" cxnId="{7AD71382-FE13-4145-9AFA-2F3ED173D051}">
      <dgm:prSet/>
      <dgm:spPr/>
      <dgm:t>
        <a:bodyPr/>
        <a:lstStyle/>
        <a:p>
          <a:endParaRPr lang="pt-BR"/>
        </a:p>
      </dgm:t>
    </dgm:pt>
    <dgm:pt modelId="{13F53050-127D-4D6E-A750-63A278FFBFC4}">
      <dgm:prSet custT="1"/>
      <dgm:spPr/>
      <dgm:t>
        <a:bodyPr/>
        <a:lstStyle/>
        <a:p>
          <a:r>
            <a:rPr lang="pt-BR" sz="2200" dirty="0"/>
            <a:t>Aumenta a qualidade na prestação</a:t>
          </a:r>
          <a:br>
            <a:rPr lang="pt-BR" sz="2200" dirty="0"/>
          </a:br>
          <a:r>
            <a:rPr lang="pt-BR" sz="2200" dirty="0"/>
            <a:t>de serviços na saúde suplementar</a:t>
          </a:r>
        </a:p>
      </dgm:t>
    </dgm:pt>
    <dgm:pt modelId="{AEF048C2-7485-4938-935E-27584CCD39EB}" type="parTrans" cxnId="{4CA4FCCF-BCAF-4FC0-90D3-0573CB67B9D8}">
      <dgm:prSet/>
      <dgm:spPr/>
      <dgm:t>
        <a:bodyPr/>
        <a:lstStyle/>
        <a:p>
          <a:endParaRPr lang="pt-BR"/>
        </a:p>
      </dgm:t>
    </dgm:pt>
    <dgm:pt modelId="{2CD92B36-EF1A-4D3E-A33E-3BD5D4C3603F}" type="sibTrans" cxnId="{4CA4FCCF-BCAF-4FC0-90D3-0573CB67B9D8}">
      <dgm:prSet/>
      <dgm:spPr/>
      <dgm:t>
        <a:bodyPr/>
        <a:lstStyle/>
        <a:p>
          <a:endParaRPr lang="pt-BR"/>
        </a:p>
      </dgm:t>
    </dgm:pt>
    <dgm:pt modelId="{39647A83-96A0-4015-A792-1053EEB959D2}">
      <dgm:prSet custT="1"/>
      <dgm:spPr/>
      <dgm:t>
        <a:bodyPr/>
        <a:lstStyle/>
        <a:p>
          <a:r>
            <a:rPr lang="pt-BR" sz="2200" dirty="0"/>
            <a:t>Melhores resultados em saúde </a:t>
          </a:r>
        </a:p>
      </dgm:t>
    </dgm:pt>
    <dgm:pt modelId="{82170657-5333-4243-8139-E9AE9445590E}" type="parTrans" cxnId="{69510697-0D67-43F4-98C8-2CA8933E3DBF}">
      <dgm:prSet/>
      <dgm:spPr/>
      <dgm:t>
        <a:bodyPr/>
        <a:lstStyle/>
        <a:p>
          <a:endParaRPr lang="pt-BR"/>
        </a:p>
      </dgm:t>
    </dgm:pt>
    <dgm:pt modelId="{2123B026-63A9-4C99-9CA1-4C7BAFBEDBA2}" type="sibTrans" cxnId="{69510697-0D67-43F4-98C8-2CA8933E3DBF}">
      <dgm:prSet/>
      <dgm:spPr/>
      <dgm:t>
        <a:bodyPr/>
        <a:lstStyle/>
        <a:p>
          <a:endParaRPr lang="pt-BR"/>
        </a:p>
      </dgm:t>
    </dgm:pt>
    <dgm:pt modelId="{E148C4D4-4424-47C1-B699-EAE5E9FB3131}" type="pres">
      <dgm:prSet presAssocID="{8C4D14E1-1F4A-467C-94AE-C0365AECB81C}" presName="linearFlow" presStyleCnt="0">
        <dgm:presLayoutVars>
          <dgm:dir/>
          <dgm:resizeHandles val="exact"/>
        </dgm:presLayoutVars>
      </dgm:prSet>
      <dgm:spPr/>
    </dgm:pt>
    <dgm:pt modelId="{C5C1FC99-9401-4476-9E3A-D65680CC64C9}" type="pres">
      <dgm:prSet presAssocID="{39647A83-96A0-4015-A792-1053EEB959D2}" presName="composite" presStyleCnt="0"/>
      <dgm:spPr/>
    </dgm:pt>
    <dgm:pt modelId="{496191F7-1FE9-4391-BFAB-4A6C2DBA3FEE}" type="pres">
      <dgm:prSet presAssocID="{39647A83-96A0-4015-A792-1053EEB959D2}" presName="imgShp" presStyleLbl="fgImgPlace1" presStyleIdx="0" presStyleCnt="5" custScaleX="162382" custScaleY="174023" custLinFactX="100000" custLinFactNeighborX="156642" custLinFactNeighborY="8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9454CC-55D6-40C3-98A7-3F2703DE1184}" type="pres">
      <dgm:prSet presAssocID="{39647A83-96A0-4015-A792-1053EEB959D2}" presName="txShp" presStyleLbl="node1" presStyleIdx="0" presStyleCnt="5" custScaleX="68813" custLinFactNeighborX="11047" custLinFactNeighborY="-4834">
        <dgm:presLayoutVars>
          <dgm:bulletEnabled val="1"/>
        </dgm:presLayoutVars>
      </dgm:prSet>
      <dgm:spPr/>
    </dgm:pt>
    <dgm:pt modelId="{14FD8FA2-52B1-4DA1-892B-EF16CC117ED2}" type="pres">
      <dgm:prSet presAssocID="{2123B026-63A9-4C99-9CA1-4C7BAFBEDBA2}" presName="spacing" presStyleCnt="0"/>
      <dgm:spPr/>
    </dgm:pt>
    <dgm:pt modelId="{FF33721D-CC87-45DD-9EC9-AAA803541DE5}" type="pres">
      <dgm:prSet presAssocID="{13F53050-127D-4D6E-A750-63A278FFBFC4}" presName="composite" presStyleCnt="0"/>
      <dgm:spPr/>
    </dgm:pt>
    <dgm:pt modelId="{4F2FE8BD-013C-40C3-B199-E24D4CA1D10D}" type="pres">
      <dgm:prSet presAssocID="{13F53050-127D-4D6E-A750-63A278FFBFC4}" presName="imgShp" presStyleLbl="fgImgPlace1" presStyleIdx="1" presStyleCnt="5" custScaleX="215812" custScaleY="175014" custLinFactX="27868" custLinFactNeighborX="100000" custLinFactNeighborY="-594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C47DBB-BDA2-44B1-8E24-25054FEFCBE5}" type="pres">
      <dgm:prSet presAssocID="{13F53050-127D-4D6E-A750-63A278FFBFC4}" presName="txShp" presStyleLbl="node1" presStyleIdx="1" presStyleCnt="5" custScaleX="85790" custLinFactNeighborX="5580" custLinFactNeighborY="-59804">
        <dgm:presLayoutVars>
          <dgm:bulletEnabled val="1"/>
        </dgm:presLayoutVars>
      </dgm:prSet>
      <dgm:spPr/>
    </dgm:pt>
    <dgm:pt modelId="{4AF480F0-D440-46E9-A7BC-5B36F59D7C8E}" type="pres">
      <dgm:prSet presAssocID="{2CD92B36-EF1A-4D3E-A33E-3BD5D4C3603F}" presName="spacing" presStyleCnt="0"/>
      <dgm:spPr/>
    </dgm:pt>
    <dgm:pt modelId="{B6828F63-B806-4535-9AE5-7D015F17506A}" type="pres">
      <dgm:prSet presAssocID="{B765C2BD-F2E4-406F-B69A-2E6150675F3D}" presName="composite" presStyleCnt="0"/>
      <dgm:spPr/>
    </dgm:pt>
    <dgm:pt modelId="{9CCAC10D-B616-4F2B-94CC-7CD7ECCDB418}" type="pres">
      <dgm:prSet presAssocID="{B765C2BD-F2E4-406F-B69A-2E6150675F3D}" presName="imgShp" presStyleLbl="fgImgPlace1" presStyleIdx="2" presStyleCnt="5" custScaleX="174716" custScaleY="181308" custLinFactNeighborX="10545" custLinFactNeighborY="-969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28F8986-934A-4D36-808F-D63BDC4DD713}" type="pres">
      <dgm:prSet presAssocID="{B765C2BD-F2E4-406F-B69A-2E6150675F3D}" presName="txShp" presStyleLbl="node1" presStyleIdx="2" presStyleCnt="5" custScaleX="104770" custScaleY="151171" custLinFactNeighborX="1885" custLinFactNeighborY="-95687">
        <dgm:presLayoutVars>
          <dgm:bulletEnabled val="1"/>
        </dgm:presLayoutVars>
      </dgm:prSet>
      <dgm:spPr/>
    </dgm:pt>
    <dgm:pt modelId="{66FB7792-FCCD-4DD3-8F0A-F8A126E81234}" type="pres">
      <dgm:prSet presAssocID="{2A4C839C-FA90-415F-BA3C-CAF85989265F}" presName="spacing" presStyleCnt="0"/>
      <dgm:spPr/>
    </dgm:pt>
    <dgm:pt modelId="{45A72DBD-CA58-4126-9D79-F734BB96E7D1}" type="pres">
      <dgm:prSet presAssocID="{924813D1-A32C-409C-8B75-FA6CB2D938FD}" presName="composite" presStyleCnt="0"/>
      <dgm:spPr/>
    </dgm:pt>
    <dgm:pt modelId="{630F2EEC-3BEC-4D01-BE21-D971563E0C66}" type="pres">
      <dgm:prSet presAssocID="{924813D1-A32C-409C-8B75-FA6CB2D938FD}" presName="imgShp" presStyleLbl="fgImgPlace1" presStyleIdx="3" presStyleCnt="5" custScaleX="175123" custScaleY="125625" custLinFactY="-2859" custLinFactNeighborX="98076" custLinFactNeighborY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133D12C-16FE-422C-B0CC-BFA13F459386}" type="pres">
      <dgm:prSet presAssocID="{924813D1-A32C-409C-8B75-FA6CB2D938FD}" presName="txShp" presStyleLbl="node1" presStyleIdx="3" presStyleCnt="5" custScaleX="92026" custScaleY="133784" custLinFactY="-4724" custLinFactNeighborX="5343" custLinFactNeighborY="-100000">
        <dgm:presLayoutVars>
          <dgm:bulletEnabled val="1"/>
        </dgm:presLayoutVars>
      </dgm:prSet>
      <dgm:spPr/>
    </dgm:pt>
    <dgm:pt modelId="{32265CA1-D021-4A53-B35D-B8C0F81027B0}" type="pres">
      <dgm:prSet presAssocID="{6CBD695F-EA9E-422C-B6CA-C29104394789}" presName="spacing" presStyleCnt="0"/>
      <dgm:spPr/>
    </dgm:pt>
    <dgm:pt modelId="{8105266D-5E57-4AED-91D4-F1ED5CE3B08E}" type="pres">
      <dgm:prSet presAssocID="{C01ACE00-8B03-4860-B400-9FFF09B2EDBA}" presName="composite" presStyleCnt="0"/>
      <dgm:spPr/>
    </dgm:pt>
    <dgm:pt modelId="{76CF5916-D1F8-4019-B75D-A7E9B53744D6}" type="pres">
      <dgm:prSet presAssocID="{C01ACE00-8B03-4860-B400-9FFF09B2EDBA}" presName="imgShp" presStyleLbl="fgImgPlace1" presStyleIdx="4" presStyleCnt="5" custScaleX="176950" custScaleY="162160" custLinFactX="-60039" custLinFactY="-12867" custLinFactNeighborX="-100000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66658B9-5923-48AD-9563-5EE6F1DD45F4}" type="pres">
      <dgm:prSet presAssocID="{C01ACE00-8B03-4860-B400-9FFF09B2EDBA}" presName="txShp" presStyleLbl="node1" presStyleIdx="4" presStyleCnt="5" custScaleX="125525" custScaleY="112138" custLinFactY="-18446" custLinFactNeighborX="-4737" custLinFactNeighborY="-100000">
        <dgm:presLayoutVars>
          <dgm:bulletEnabled val="1"/>
        </dgm:presLayoutVars>
      </dgm:prSet>
      <dgm:spPr/>
    </dgm:pt>
  </dgm:ptLst>
  <dgm:cxnLst>
    <dgm:cxn modelId="{D719E10A-E77D-45AE-B1BA-F438FA21C59C}" type="presOf" srcId="{39647A83-96A0-4015-A792-1053EEB959D2}" destId="{DC9454CC-55D6-40C3-98A7-3F2703DE1184}" srcOrd="0" destOrd="0" presId="urn:microsoft.com/office/officeart/2005/8/layout/vList3"/>
    <dgm:cxn modelId="{6CF5B745-62BE-46F1-B084-F5E7F7BEFE8F}" type="presOf" srcId="{924813D1-A32C-409C-8B75-FA6CB2D938FD}" destId="{A133D12C-16FE-422C-B0CC-BFA13F459386}" srcOrd="0" destOrd="0" presId="urn:microsoft.com/office/officeart/2005/8/layout/vList3"/>
    <dgm:cxn modelId="{6FB14481-00F2-4520-9E27-51C111C7A80F}" type="presOf" srcId="{8C4D14E1-1F4A-467C-94AE-C0365AECB81C}" destId="{E148C4D4-4424-47C1-B699-EAE5E9FB3131}" srcOrd="0" destOrd="0" presId="urn:microsoft.com/office/officeart/2005/8/layout/vList3"/>
    <dgm:cxn modelId="{7AD71382-FE13-4145-9AFA-2F3ED173D051}" srcId="{8C4D14E1-1F4A-467C-94AE-C0365AECB81C}" destId="{B765C2BD-F2E4-406F-B69A-2E6150675F3D}" srcOrd="2" destOrd="0" parTransId="{192D75FB-0E42-4275-9C40-8ECC6F916A43}" sibTransId="{2A4C839C-FA90-415F-BA3C-CAF85989265F}"/>
    <dgm:cxn modelId="{E23B4782-CFBD-4312-B575-F1FBE201F667}" srcId="{8C4D14E1-1F4A-467C-94AE-C0365AECB81C}" destId="{C01ACE00-8B03-4860-B400-9FFF09B2EDBA}" srcOrd="4" destOrd="0" parTransId="{84822972-0C0E-400E-B25F-DECEF86DC3C2}" sibTransId="{25C98E55-0DF9-4062-AFA9-27732F739FD6}"/>
    <dgm:cxn modelId="{69510697-0D67-43F4-98C8-2CA8933E3DBF}" srcId="{8C4D14E1-1F4A-467C-94AE-C0365AECB81C}" destId="{39647A83-96A0-4015-A792-1053EEB959D2}" srcOrd="0" destOrd="0" parTransId="{82170657-5333-4243-8139-E9AE9445590E}" sibTransId="{2123B026-63A9-4C99-9CA1-4C7BAFBEDBA2}"/>
    <dgm:cxn modelId="{CBF16E9D-E1D6-4781-8F3B-B8A6B1EC853D}" type="presOf" srcId="{13F53050-127D-4D6E-A750-63A278FFBFC4}" destId="{08C47DBB-BDA2-44B1-8E24-25054FEFCBE5}" srcOrd="0" destOrd="0" presId="urn:microsoft.com/office/officeart/2005/8/layout/vList3"/>
    <dgm:cxn modelId="{AACBBBB2-A796-4BF5-86BD-886AF4115739}" type="presOf" srcId="{C01ACE00-8B03-4860-B400-9FFF09B2EDBA}" destId="{266658B9-5923-48AD-9563-5EE6F1DD45F4}" srcOrd="0" destOrd="0" presId="urn:microsoft.com/office/officeart/2005/8/layout/vList3"/>
    <dgm:cxn modelId="{8A7824C6-44A8-44B2-8FBC-AA5B62F46428}" type="presOf" srcId="{B765C2BD-F2E4-406F-B69A-2E6150675F3D}" destId="{528F8986-934A-4D36-808F-D63BDC4DD713}" srcOrd="0" destOrd="0" presId="urn:microsoft.com/office/officeart/2005/8/layout/vList3"/>
    <dgm:cxn modelId="{4CA4FCCF-BCAF-4FC0-90D3-0573CB67B9D8}" srcId="{8C4D14E1-1F4A-467C-94AE-C0365AECB81C}" destId="{13F53050-127D-4D6E-A750-63A278FFBFC4}" srcOrd="1" destOrd="0" parTransId="{AEF048C2-7485-4938-935E-27584CCD39EB}" sibTransId="{2CD92B36-EF1A-4D3E-A33E-3BD5D4C3603F}"/>
    <dgm:cxn modelId="{6407F5F1-1282-48ED-B848-35D4F536101C}" srcId="{8C4D14E1-1F4A-467C-94AE-C0365AECB81C}" destId="{924813D1-A32C-409C-8B75-FA6CB2D938FD}" srcOrd="3" destOrd="0" parTransId="{F1148A2D-F7E6-4BD1-8CE8-10ED8C2FD42D}" sibTransId="{6CBD695F-EA9E-422C-B6CA-C29104394789}"/>
    <dgm:cxn modelId="{5607ADD5-319B-4DD8-B44A-130075B535DC}" type="presParOf" srcId="{E148C4D4-4424-47C1-B699-EAE5E9FB3131}" destId="{C5C1FC99-9401-4476-9E3A-D65680CC64C9}" srcOrd="0" destOrd="0" presId="urn:microsoft.com/office/officeart/2005/8/layout/vList3"/>
    <dgm:cxn modelId="{74B8D1C6-FCFE-4DFD-9335-A4076C463AB3}" type="presParOf" srcId="{C5C1FC99-9401-4476-9E3A-D65680CC64C9}" destId="{496191F7-1FE9-4391-BFAB-4A6C2DBA3FEE}" srcOrd="0" destOrd="0" presId="urn:microsoft.com/office/officeart/2005/8/layout/vList3"/>
    <dgm:cxn modelId="{BAC0B48A-D191-4BE1-BE2E-396375754B86}" type="presParOf" srcId="{C5C1FC99-9401-4476-9E3A-D65680CC64C9}" destId="{DC9454CC-55D6-40C3-98A7-3F2703DE1184}" srcOrd="1" destOrd="0" presId="urn:microsoft.com/office/officeart/2005/8/layout/vList3"/>
    <dgm:cxn modelId="{4D70C3FB-3140-488D-AEAE-032F21CC615E}" type="presParOf" srcId="{E148C4D4-4424-47C1-B699-EAE5E9FB3131}" destId="{14FD8FA2-52B1-4DA1-892B-EF16CC117ED2}" srcOrd="1" destOrd="0" presId="urn:microsoft.com/office/officeart/2005/8/layout/vList3"/>
    <dgm:cxn modelId="{5292B245-01EC-4019-B887-A24AF7E28BF8}" type="presParOf" srcId="{E148C4D4-4424-47C1-B699-EAE5E9FB3131}" destId="{FF33721D-CC87-45DD-9EC9-AAA803541DE5}" srcOrd="2" destOrd="0" presId="urn:microsoft.com/office/officeart/2005/8/layout/vList3"/>
    <dgm:cxn modelId="{BA707757-4032-41CC-A2A2-1F1E41988BC7}" type="presParOf" srcId="{FF33721D-CC87-45DD-9EC9-AAA803541DE5}" destId="{4F2FE8BD-013C-40C3-B199-E24D4CA1D10D}" srcOrd="0" destOrd="0" presId="urn:microsoft.com/office/officeart/2005/8/layout/vList3"/>
    <dgm:cxn modelId="{098103E1-8EBB-43BA-A708-A734140662CA}" type="presParOf" srcId="{FF33721D-CC87-45DD-9EC9-AAA803541DE5}" destId="{08C47DBB-BDA2-44B1-8E24-25054FEFCBE5}" srcOrd="1" destOrd="0" presId="urn:microsoft.com/office/officeart/2005/8/layout/vList3"/>
    <dgm:cxn modelId="{23CCFC92-E977-4AFE-A552-3A6C79D986AD}" type="presParOf" srcId="{E148C4D4-4424-47C1-B699-EAE5E9FB3131}" destId="{4AF480F0-D440-46E9-A7BC-5B36F59D7C8E}" srcOrd="3" destOrd="0" presId="urn:microsoft.com/office/officeart/2005/8/layout/vList3"/>
    <dgm:cxn modelId="{5A4967D4-3AF4-4BEC-B25A-7BFF987E1ED0}" type="presParOf" srcId="{E148C4D4-4424-47C1-B699-EAE5E9FB3131}" destId="{B6828F63-B806-4535-9AE5-7D015F17506A}" srcOrd="4" destOrd="0" presId="urn:microsoft.com/office/officeart/2005/8/layout/vList3"/>
    <dgm:cxn modelId="{319F3C93-97CA-4021-92E7-3E49C9EC0E6C}" type="presParOf" srcId="{B6828F63-B806-4535-9AE5-7D015F17506A}" destId="{9CCAC10D-B616-4F2B-94CC-7CD7ECCDB418}" srcOrd="0" destOrd="0" presId="urn:microsoft.com/office/officeart/2005/8/layout/vList3"/>
    <dgm:cxn modelId="{B507D9BA-AA53-4E16-B354-7E4B1AA5E03B}" type="presParOf" srcId="{B6828F63-B806-4535-9AE5-7D015F17506A}" destId="{528F8986-934A-4D36-808F-D63BDC4DD713}" srcOrd="1" destOrd="0" presId="urn:microsoft.com/office/officeart/2005/8/layout/vList3"/>
    <dgm:cxn modelId="{065CA456-DEDE-4676-A62F-04D6B794733A}" type="presParOf" srcId="{E148C4D4-4424-47C1-B699-EAE5E9FB3131}" destId="{66FB7792-FCCD-4DD3-8F0A-F8A126E81234}" srcOrd="5" destOrd="0" presId="urn:microsoft.com/office/officeart/2005/8/layout/vList3"/>
    <dgm:cxn modelId="{41B3D679-9A8F-4A00-94D5-59F74621ED3A}" type="presParOf" srcId="{E148C4D4-4424-47C1-B699-EAE5E9FB3131}" destId="{45A72DBD-CA58-4126-9D79-F734BB96E7D1}" srcOrd="6" destOrd="0" presId="urn:microsoft.com/office/officeart/2005/8/layout/vList3"/>
    <dgm:cxn modelId="{4FE15C7A-4FCD-4403-8670-68BC7DCE06EE}" type="presParOf" srcId="{45A72DBD-CA58-4126-9D79-F734BB96E7D1}" destId="{630F2EEC-3BEC-4D01-BE21-D971563E0C66}" srcOrd="0" destOrd="0" presId="urn:microsoft.com/office/officeart/2005/8/layout/vList3"/>
    <dgm:cxn modelId="{5C6D53C5-17F3-4822-8BBF-8DE2AE14F38A}" type="presParOf" srcId="{45A72DBD-CA58-4126-9D79-F734BB96E7D1}" destId="{A133D12C-16FE-422C-B0CC-BFA13F459386}" srcOrd="1" destOrd="0" presId="urn:microsoft.com/office/officeart/2005/8/layout/vList3"/>
    <dgm:cxn modelId="{49FA3245-F475-41F2-890D-24852157C0F8}" type="presParOf" srcId="{E148C4D4-4424-47C1-B699-EAE5E9FB3131}" destId="{32265CA1-D021-4A53-B35D-B8C0F81027B0}" srcOrd="7" destOrd="0" presId="urn:microsoft.com/office/officeart/2005/8/layout/vList3"/>
    <dgm:cxn modelId="{1328F881-1906-4C0F-AED4-5B5BB11D2F0F}" type="presParOf" srcId="{E148C4D4-4424-47C1-B699-EAE5E9FB3131}" destId="{8105266D-5E57-4AED-91D4-F1ED5CE3B08E}" srcOrd="8" destOrd="0" presId="urn:microsoft.com/office/officeart/2005/8/layout/vList3"/>
    <dgm:cxn modelId="{8C1B5DE9-463C-4056-B8E8-E82A9D940CE8}" type="presParOf" srcId="{8105266D-5E57-4AED-91D4-F1ED5CE3B08E}" destId="{76CF5916-D1F8-4019-B75D-A7E9B53744D6}" srcOrd="0" destOrd="0" presId="urn:microsoft.com/office/officeart/2005/8/layout/vList3"/>
    <dgm:cxn modelId="{A31A7610-4681-463E-AA1B-EF00B9D12BD6}" type="presParOf" srcId="{8105266D-5E57-4AED-91D4-F1ED5CE3B08E}" destId="{266658B9-5923-48AD-9563-5EE6F1DD45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54CC-55D6-40C3-98A7-3F2703DE1184}">
      <dsp:nvSpPr>
        <dsp:cNvPr id="0" name=""/>
        <dsp:cNvSpPr/>
      </dsp:nvSpPr>
      <dsp:spPr>
        <a:xfrm rot="10800000">
          <a:off x="3870062" y="194162"/>
          <a:ext cx="4184353" cy="6020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Melhores resultados em saúde </a:t>
          </a:r>
        </a:p>
      </dsp:txBody>
      <dsp:txXfrm rot="10800000">
        <a:off x="4020569" y="194162"/>
        <a:ext cx="4033846" cy="602028"/>
      </dsp:txXfrm>
    </dsp:sp>
    <dsp:sp modelId="{496191F7-1FE9-4391-BFAB-4A6C2DBA3FEE}">
      <dsp:nvSpPr>
        <dsp:cNvPr id="0" name=""/>
        <dsp:cNvSpPr/>
      </dsp:nvSpPr>
      <dsp:spPr>
        <a:xfrm>
          <a:off x="3306382" y="5591"/>
          <a:ext cx="977585" cy="10476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47DBB-BDA2-44B1-8E24-25054FEFCBE5}">
      <dsp:nvSpPr>
        <dsp:cNvPr id="0" name=""/>
        <dsp:cNvSpPr/>
      </dsp:nvSpPr>
      <dsp:spPr>
        <a:xfrm rot="10800000">
          <a:off x="2843795" y="1093588"/>
          <a:ext cx="5216684" cy="602028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Aumenta a qualidade na prestação</a:t>
          </a:r>
          <a:br>
            <a:rPr lang="pt-BR" sz="2200" kern="1200" dirty="0"/>
          </a:br>
          <a:r>
            <a:rPr lang="pt-BR" sz="2200" kern="1200" dirty="0"/>
            <a:t>de serviços na saúde suplementar</a:t>
          </a:r>
        </a:p>
      </dsp:txBody>
      <dsp:txXfrm rot="10800000">
        <a:off x="2994302" y="1093588"/>
        <a:ext cx="5066177" cy="602028"/>
      </dsp:txXfrm>
    </dsp:sp>
    <dsp:sp modelId="{4F2FE8BD-013C-40C3-B199-E24D4CA1D10D}">
      <dsp:nvSpPr>
        <dsp:cNvPr id="0" name=""/>
        <dsp:cNvSpPr/>
      </dsp:nvSpPr>
      <dsp:spPr>
        <a:xfrm>
          <a:off x="2192628" y="869687"/>
          <a:ext cx="1299249" cy="10536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F8986-934A-4D36-808F-D63BDC4DD713}">
      <dsp:nvSpPr>
        <dsp:cNvPr id="0" name=""/>
        <dsp:cNvSpPr/>
      </dsp:nvSpPr>
      <dsp:spPr>
        <a:xfrm rot="10800000">
          <a:off x="1691663" y="1975819"/>
          <a:ext cx="6370812" cy="91009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Garantia da rede contratada, com possibilidade</a:t>
          </a:r>
          <a:br>
            <a:rPr lang="pt-BR" sz="2200" kern="1200" dirty="0"/>
          </a:br>
          <a:r>
            <a:rPr lang="pt-BR" sz="2200" kern="1200" dirty="0"/>
            <a:t>de adequação às características quantitativas, demográficas e epidemiológicas </a:t>
          </a:r>
        </a:p>
      </dsp:txBody>
      <dsp:txXfrm rot="10800000">
        <a:off x="1919186" y="1975819"/>
        <a:ext cx="6143289" cy="910092"/>
      </dsp:txXfrm>
    </dsp:sp>
    <dsp:sp modelId="{9CCAC10D-B616-4F2B-94CC-7CD7ECCDB418}">
      <dsp:nvSpPr>
        <dsp:cNvPr id="0" name=""/>
        <dsp:cNvSpPr/>
      </dsp:nvSpPr>
      <dsp:spPr>
        <a:xfrm>
          <a:off x="1259630" y="1877800"/>
          <a:ext cx="1051839" cy="10915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3D12C-16FE-422C-B0CC-BFA13F459386}">
      <dsp:nvSpPr>
        <dsp:cNvPr id="0" name=""/>
        <dsp:cNvSpPr/>
      </dsp:nvSpPr>
      <dsp:spPr>
        <a:xfrm rot="10800000">
          <a:off x="2483747" y="3101933"/>
          <a:ext cx="5595880" cy="805417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Redução de conflitos e mudanças bruscas</a:t>
          </a:r>
          <a:br>
            <a:rPr lang="pt-BR" sz="2200" kern="1200" dirty="0"/>
          </a:br>
          <a:r>
            <a:rPr lang="pt-BR" sz="2200" kern="1200" dirty="0"/>
            <a:t>na rede com a formalização contratual</a:t>
          </a:r>
        </a:p>
      </dsp:txBody>
      <dsp:txXfrm rot="10800000">
        <a:off x="2685101" y="3101933"/>
        <a:ext cx="5394526" cy="805417"/>
      </dsp:txXfrm>
    </dsp:sp>
    <dsp:sp modelId="{630F2EEC-3BEC-4D01-BE21-D971563E0C66}">
      <dsp:nvSpPr>
        <dsp:cNvPr id="0" name=""/>
        <dsp:cNvSpPr/>
      </dsp:nvSpPr>
      <dsp:spPr>
        <a:xfrm>
          <a:off x="1979712" y="3137721"/>
          <a:ext cx="1054290" cy="75629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658B9-5923-48AD-9563-5EE6F1DD45F4}">
      <dsp:nvSpPr>
        <dsp:cNvPr id="0" name=""/>
        <dsp:cNvSpPr/>
      </dsp:nvSpPr>
      <dsp:spPr>
        <a:xfrm rot="10800000">
          <a:off x="467517" y="4155024"/>
          <a:ext cx="7632873" cy="6751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100% de contratos escritos e acordados entre operadoras</a:t>
          </a:r>
          <a:br>
            <a:rPr lang="pt-BR" sz="2200" kern="1200" dirty="0"/>
          </a:br>
          <a:r>
            <a:rPr lang="pt-BR" sz="2200" kern="1200" dirty="0"/>
            <a:t>e prestadores de serviços de saúde no setor suplementar</a:t>
          </a:r>
        </a:p>
      </dsp:txBody>
      <dsp:txXfrm rot="10800000">
        <a:off x="636292" y="4155024"/>
        <a:ext cx="7464098" cy="675102"/>
      </dsp:txXfrm>
    </dsp:sp>
    <dsp:sp modelId="{76CF5916-D1F8-4019-B75D-A7E9B53744D6}">
      <dsp:nvSpPr>
        <dsp:cNvPr id="0" name=""/>
        <dsp:cNvSpPr/>
      </dsp:nvSpPr>
      <dsp:spPr>
        <a:xfrm>
          <a:off x="35495" y="4038037"/>
          <a:ext cx="1065289" cy="97624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DD74-A37A-4F00-A1E8-90019DBD571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9217-FD46-4ADA-866E-FD54C6750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0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C4FB-F409-4ACA-ACC5-DE9BE0AFE656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1C9-1AFD-410D-BCBE-CF61F6B655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5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76BE-710E-4D6C-B6D9-2320CB9A33E0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09BD-3481-44AA-9924-4EC32D1992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62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F824-4FF9-4684-B4D9-20749148CE38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8E26-40FA-4513-B66A-AE7897558A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75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90B2-3A3D-4FDE-ACD7-05B069178FA8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26F0-0840-464D-9B01-6C3D5E5C47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B409-B71A-43B8-8BB3-E26A6CC0F341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32C2-93BE-41A5-93C9-2B6C89C82A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2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940F-B8A9-4E97-9047-88E7B3D354A3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5084-118C-4257-8F90-CDE9FA8E2C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4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BF9D-5BA1-4FFC-AC3B-3C6912B8E7CC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A40A-365D-44F4-8681-E5A31482D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CECE-FF3B-45D3-ADC4-9DAC74294208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5C51-D6F1-46D5-A587-537A70F6CC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5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D15E-0055-4C81-9743-0852D2A64539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65F4-0FE5-4042-92FF-9FC249360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733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29EA-187B-4DA5-8BCD-8401E71D8094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9C5B-89F3-4ED3-850E-DAB02911F9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95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F5D7-00F9-4082-BD5E-1EBAD822144D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83F1-23BF-4338-997A-739748AF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39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AA95-2733-44AB-91C5-7F103963B554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22FD-EC7C-421D-BC82-17A7125B84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18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C81A-7CCD-431D-9C3B-C362151BA918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19B4-60DA-4759-8469-1E0F0261D4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76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3D64-233B-4598-8455-4BCA6304B381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2463-BDD2-4F74-A764-976A16BE4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34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4E9B-6049-4F8C-970A-665E26479D7D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214A-30C6-4F26-94E5-C46242523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5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C226-6914-4C87-AFA7-14C36C5F9BE2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9136-E8E2-44D2-B532-A047462FC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10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108C-22D5-41A5-B56C-3961F6142559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E06F-7938-4004-B100-6F0862A9D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06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EB95-0A04-4BA0-81D9-89A59FD05833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4F76-3165-4B9A-8664-025A81A5F9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3953-B9B3-4C3A-AE77-0C492A0AE86A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DBB8-3EC5-4B15-82D6-20D76B36F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EE41-5A2D-4A8A-8E51-BD3581477BA7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95A1-732A-4908-A78D-8B0BE727A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9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EDE7-A3D5-4A7B-8ECD-DA990084C5D7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767D-08EC-4F4A-8151-62CB6F3FAD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85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template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6538"/>
            <a:ext cx="2667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 descr="malha_construtiva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852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1142984"/>
            <a:ext cx="7215238" cy="14239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baseline="0">
                <a:latin typeface="Helvetica 55 Roman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71604" y="3286124"/>
            <a:ext cx="7215238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 hangingPunct="1">
              <a:buNone/>
              <a:defRPr sz="2000" baseline="0">
                <a:latin typeface="Helvetica 55 Roman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19D1-D033-4B06-B26B-034E32F64D53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DAD0-0C17-4959-9689-189C779E03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A0DAD-7C90-4DBE-A93D-4EC8AD1BCC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11" descr="evolução-da-malha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43625"/>
            <a:ext cx="17145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2" descr="Logo ANS_CMYK corret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143625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474D-F06E-46C9-8C9E-93B571A898C7}" type="datetimeFigureOut">
              <a:rPr lang="pt-BR"/>
              <a:pPr>
                <a:defRPr/>
              </a:pPr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F49F9-1D48-451F-B446-9133CF5E45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8038"/>
            <a:ext cx="75596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:\Chefia de Gabinete\Gerência de Comunicação Social\Comunicacao Social\Trabalhos\2014\SAS 0016_2014 - PPTs Avulsos\ppt lei 13003\CAPA_ppt_lei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3104" r="7359" b="9993"/>
          <a:stretch/>
        </p:blipFill>
        <p:spPr bwMode="auto">
          <a:xfrm>
            <a:off x="1331640" y="808038"/>
            <a:ext cx="4123109" cy="2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19872" y="358925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rgbClr val="006699"/>
                </a:solidFill>
                <a:latin typeface="+mn-lt"/>
              </a:rPr>
              <a:t>Lei nº 13.003/2014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19872" y="42930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006699"/>
                </a:solidFill>
                <a:latin typeface="+mn-lt"/>
              </a:rPr>
              <a:t>Coletiva de Imprensa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19872" y="536920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rgbClr val="006699"/>
                </a:solidFill>
                <a:latin typeface="+mn-lt"/>
              </a:rPr>
              <a:t>Rio de Janeiro,</a:t>
            </a:r>
            <a:br>
              <a:rPr lang="pt-BR" sz="1400" b="1" dirty="0">
                <a:solidFill>
                  <a:srgbClr val="006699"/>
                </a:solidFill>
                <a:latin typeface="+mn-lt"/>
              </a:rPr>
            </a:br>
            <a:r>
              <a:rPr lang="pt-BR" sz="1400" b="1" dirty="0">
                <a:solidFill>
                  <a:srgbClr val="006699"/>
                </a:solidFill>
                <a:latin typeface="+mn-lt"/>
              </a:rPr>
              <a:t>Dezembro de 2014</a:t>
            </a:r>
          </a:p>
        </p:txBody>
      </p:sp>
    </p:spTree>
    <p:extLst>
      <p:ext uri="{BB962C8B-B14F-4D97-AF65-F5344CB8AC3E}">
        <p14:creationId xmlns:p14="http://schemas.microsoft.com/office/powerpoint/2010/main" val="297180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0594"/>
            <a:ext cx="9143999" cy="1143000"/>
          </a:xfrm>
        </p:spPr>
        <p:txBody>
          <a:bodyPr/>
          <a:lstStyle/>
          <a:p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49858"/>
            <a:ext cx="6984776" cy="523147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t-BR" altLang="pt-BR" sz="2200" b="1" dirty="0">
                <a:solidFill>
                  <a:srgbClr val="006699"/>
                </a:solidFill>
                <a:ea typeface="Microsoft YaHei" pitchFamily="34" charset="-122"/>
              </a:rPr>
              <a:t>Comunicação ao consumidor das substituições na Rede não hospitalar: </a:t>
            </a: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rgbClr val="000000"/>
                </a:solidFill>
                <a:ea typeface="Microsoft YaHei" pitchFamily="34" charset="-122"/>
              </a:rPr>
              <a:t>Pelo Portal Corporativo e Central</a:t>
            </a:r>
            <a:br>
              <a:rPr lang="pt-BR" altLang="pt-BR" sz="2200" dirty="0">
                <a:solidFill>
                  <a:srgbClr val="000000"/>
                </a:solidFill>
                <a:ea typeface="Microsoft YaHei" pitchFamily="34" charset="-122"/>
              </a:rPr>
            </a:br>
            <a:r>
              <a:rPr lang="pt-BR" altLang="pt-BR" sz="2200" dirty="0">
                <a:solidFill>
                  <a:srgbClr val="000000"/>
                </a:solidFill>
                <a:ea typeface="Microsoft YaHei" pitchFamily="34" charset="-122"/>
              </a:rPr>
              <a:t>de Atendimento Telefônico da Operadora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22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Disponibilização da listagem de trocas com </a:t>
            </a:r>
            <a:r>
              <a:rPr lang="pt-BR" sz="2200" b="1" dirty="0">
                <a:solidFill>
                  <a:srgbClr val="006699"/>
                </a:solidFill>
              </a:rPr>
              <a:t>antecedência mínima de 30 dias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sz="2200" b="1" dirty="0">
              <a:solidFill>
                <a:srgbClr val="006699"/>
              </a:solidFill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Envio aos beneficiários, em meio impresso, do endereço eletrônico e telefone onde a lista de trocas estará disponível 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sz="2200" dirty="0"/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rgbClr val="000000"/>
                </a:solidFill>
                <a:ea typeface="Microsoft YaHei" pitchFamily="34" charset="-122"/>
              </a:rPr>
              <a:t>Ganho na </a:t>
            </a:r>
            <a:r>
              <a:rPr lang="pt-BR" altLang="pt-BR" sz="2200" b="1" dirty="0">
                <a:solidFill>
                  <a:srgbClr val="006699"/>
                </a:solidFill>
                <a:ea typeface="Microsoft YaHei" pitchFamily="34" charset="-122"/>
              </a:rPr>
              <a:t>transparência</a:t>
            </a:r>
            <a:endParaRPr lang="pt-BR" altLang="pt-BR" sz="22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2" y="1566438"/>
            <a:ext cx="854450" cy="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2" y="2847381"/>
            <a:ext cx="854450" cy="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2" y="4221088"/>
            <a:ext cx="854450" cy="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9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Contratos</a:t>
            </a:r>
            <a:endParaRPr lang="pt-BR" altLang="pt-BR" sz="40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83568" y="1556792"/>
            <a:ext cx="5124956" cy="42484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600" b="1" dirty="0">
                <a:solidFill>
                  <a:srgbClr val="006699"/>
                </a:solidFill>
                <a:ea typeface="Microsoft YaHei" pitchFamily="34" charset="-122"/>
                <a:cs typeface="+mj-cs"/>
              </a:rPr>
              <a:t>Objetivos</a:t>
            </a:r>
          </a:p>
          <a:p>
            <a:pPr marL="0" indent="0">
              <a:buNone/>
              <a:defRPr/>
            </a:pPr>
            <a:endParaRPr lang="pt-BR" altLang="pt-BR" sz="2600" b="1" dirty="0">
              <a:solidFill>
                <a:srgbClr val="006699"/>
              </a:solidFill>
              <a:ea typeface="Microsoft YaHei" pitchFamily="34" charset="-122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Transparência e previsibilidade;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Equilíbrio nas relações;</a:t>
            </a:r>
          </a:p>
          <a:p>
            <a:pPr marL="0" indent="0">
              <a:buNone/>
              <a:defRPr/>
            </a:pP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Cumprimento das cláusulas acordadas.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42" y="2492896"/>
            <a:ext cx="3723000" cy="24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Contratos</a:t>
            </a:r>
            <a:endParaRPr lang="pt-BR" altLang="pt-BR" sz="40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83568" y="1124744"/>
            <a:ext cx="8280920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600" b="1" dirty="0">
                <a:solidFill>
                  <a:srgbClr val="006699"/>
                </a:solidFill>
                <a:ea typeface="Microsoft YaHei" pitchFamily="34" charset="-122"/>
                <a:cs typeface="+mj-cs"/>
              </a:rPr>
              <a:t>Cláusulas contratuais obrigatórias: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Constar o </a:t>
            </a:r>
            <a:r>
              <a:rPr lang="pt-BR" sz="2400" b="1" dirty="0"/>
              <a:t>objeto </a:t>
            </a:r>
            <a:r>
              <a:rPr lang="pt-BR" sz="2400" dirty="0"/>
              <a:t>e a </a:t>
            </a:r>
            <a:r>
              <a:rPr lang="pt-BR" sz="2400" b="1" dirty="0"/>
              <a:t>natureza do contrato</a:t>
            </a:r>
            <a:r>
              <a:rPr lang="pt-BR" sz="2400" dirty="0"/>
              <a:t>, com </a:t>
            </a:r>
            <a:r>
              <a:rPr lang="pt-BR" sz="2400" b="1" dirty="0"/>
              <a:t>descrição de todos os serviços</a:t>
            </a:r>
            <a:r>
              <a:rPr lang="pt-BR" sz="2400" dirty="0"/>
              <a:t> contratados.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Definição dos </a:t>
            </a:r>
            <a:r>
              <a:rPr lang="pt-BR" sz="2400" b="1" dirty="0"/>
              <a:t>valores</a:t>
            </a:r>
            <a:r>
              <a:rPr lang="pt-BR" sz="2400" dirty="0"/>
              <a:t> dos serviços contratados, dos </a:t>
            </a:r>
            <a:r>
              <a:rPr lang="pt-BR" sz="2400" b="1" dirty="0"/>
              <a:t>critérios</a:t>
            </a:r>
            <a:r>
              <a:rPr lang="pt-BR" sz="2400" dirty="0"/>
              <a:t>, da </a:t>
            </a:r>
            <a:r>
              <a:rPr lang="pt-BR" sz="2400" b="1" dirty="0"/>
              <a:t>forma</a:t>
            </a:r>
            <a:r>
              <a:rPr lang="pt-BR" sz="2400" dirty="0"/>
              <a:t> e da </a:t>
            </a:r>
            <a:r>
              <a:rPr lang="pt-BR" sz="2400" b="1" dirty="0"/>
              <a:t>periodicidade</a:t>
            </a:r>
            <a:r>
              <a:rPr lang="pt-BR" sz="2400" dirty="0"/>
              <a:t> do seu reajuste e dos prazos e procedimentos para faturamento/pagamento dos serviços; vedações relativas às glosas.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Identificação dos atos, eventos e procedimentos assistenciais que necessitem de </a:t>
            </a:r>
            <a:r>
              <a:rPr lang="pt-BR" sz="2400" b="1" dirty="0"/>
              <a:t>autorização da operadora</a:t>
            </a:r>
            <a:r>
              <a:rPr lang="pt-BR" sz="2400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b="1" dirty="0"/>
              <a:t>Penalidades</a:t>
            </a:r>
            <a:r>
              <a:rPr lang="pt-BR" sz="2400" dirty="0"/>
              <a:t> para as partes pelo não cumprimento das obrigações.</a:t>
            </a: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80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78" y="1821301"/>
            <a:ext cx="4462122" cy="2975851"/>
          </a:xfrm>
          <a:prstGeom prst="rect">
            <a:avLst/>
          </a:prstGeom>
        </p:spPr>
      </p:pic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Reajuste</a:t>
            </a:r>
            <a:endParaRPr lang="pt-BR" altLang="pt-BR" sz="40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552" y="1556792"/>
            <a:ext cx="3960440" cy="44644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Forma de reajuste prevista no contrato;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Se houver previsão contratual de livre negociação como forma de reajuste </a:t>
            </a:r>
            <a:r>
              <a:rPr lang="pt-BR" altLang="pt-BR" sz="2400" b="1" dirty="0">
                <a:solidFill>
                  <a:srgbClr val="006699"/>
                </a:solidFill>
                <a:ea typeface="Microsoft YaHei" pitchFamily="34" charset="-122"/>
              </a:rPr>
              <a:t>e não houver acordo </a:t>
            </a: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entre as partes ao término do período de negociação, aplica-se o índice definido pela ANS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91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8784976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– Reajuste ANS</a:t>
            </a:r>
            <a:endParaRPr lang="pt-BR" altLang="pt-BR" sz="36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4968552" cy="38884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400" b="1" dirty="0">
                <a:solidFill>
                  <a:srgbClr val="006699"/>
                </a:solidFill>
                <a:ea typeface="Microsoft YaHei" pitchFamily="34" charset="-122"/>
                <a:cs typeface="+mj-cs"/>
              </a:rPr>
              <a:t>Índice de Reajuste definido pela ANS</a:t>
            </a:r>
          </a:p>
          <a:p>
            <a:pPr marL="0" indent="0">
              <a:buNone/>
              <a:defRPr/>
            </a:pPr>
            <a:endParaRPr lang="pt-BR" altLang="pt-BR" sz="2400" b="1" dirty="0">
              <a:solidFill>
                <a:srgbClr val="006699"/>
              </a:solidFill>
              <a:ea typeface="Microsoft YaHei" pitchFamily="34" charset="-122"/>
              <a:cs typeface="+mj-cs"/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Índice Nacional de Preços ao Consumidor Amplo (</a:t>
            </a:r>
            <a:r>
              <a:rPr lang="pt-BR" altLang="pt-BR" sz="2400" b="1" dirty="0">
                <a:solidFill>
                  <a:srgbClr val="000000"/>
                </a:solidFill>
                <a:ea typeface="Microsoft YaHei" pitchFamily="34" charset="-122"/>
              </a:rPr>
              <a:t>IPCA</a:t>
            </a: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)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Previsão do uso de Fator de Qualidade em até dois anos após a vigência da Lei.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14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3" y="1568378"/>
            <a:ext cx="3264559" cy="36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8784976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– Reajuste ANS</a:t>
            </a:r>
            <a:endParaRPr lang="pt-BR" altLang="pt-BR" sz="36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1484784"/>
            <a:ext cx="7344816" cy="41764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6699"/>
                </a:solidFill>
              </a:rPr>
              <a:t>Fator de qualidade</a:t>
            </a:r>
          </a:p>
          <a:p>
            <a:pPr marL="0" indent="0">
              <a:buNone/>
            </a:pPr>
            <a:endParaRPr lang="pt-BR" sz="2400" b="1" dirty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pt-BR" sz="2400" dirty="0"/>
              <a:t>Representantes dos conselhos profissionais e de estabelecimentos de saúde, em parceria com a ANS, definirão regras para aplicação do fator de qualidade: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 em até 2 anos para profissionais de saúde </a:t>
            </a:r>
          </a:p>
          <a:p>
            <a:endParaRPr lang="pt-BR" sz="2400" dirty="0"/>
          </a:p>
          <a:p>
            <a:r>
              <a:rPr lang="pt-BR" sz="2400" dirty="0"/>
              <a:t>em 1 ano para hospitais, laboratórios e clínicas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27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8784976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– Transição</a:t>
            </a:r>
            <a:endParaRPr lang="pt-BR" altLang="pt-BR" sz="36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16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5536" y="155679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Regras de transição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Contratos</a:t>
            </a:r>
          </a:p>
          <a:p>
            <a:pPr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Um ano para adaptação às regras novas.</a:t>
            </a:r>
          </a:p>
          <a:p>
            <a:pPr marL="0" indent="0">
              <a:buFont typeface="Arial" charset="0"/>
              <a:buNone/>
              <a:defRPr/>
            </a:pPr>
            <a:endParaRPr lang="pt-BR" altLang="pt-BR" sz="2400" b="1" dirty="0">
              <a:solidFill>
                <a:srgbClr val="006699"/>
              </a:solidFill>
              <a:latin typeface="+mn-lt"/>
              <a:ea typeface="Microsoft YaHei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Índice 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No 1º ano de vigência, o índice da ANS será aplicável nos casos de </a:t>
            </a:r>
            <a:r>
              <a:rPr lang="pt-BR" altLang="pt-BR" sz="2400" b="1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contratos escritos sem cláusula sobre a forma de reajuste 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e nos casos de ‘</a:t>
            </a:r>
            <a:r>
              <a:rPr lang="pt-BR" altLang="pt-BR" sz="2400" b="1" dirty="0">
                <a:latin typeface="+mn-lt"/>
                <a:ea typeface="Microsoft YaHei" pitchFamily="34" charset="-122"/>
              </a:rPr>
              <a:t>contratos’ não escritos.</a:t>
            </a:r>
          </a:p>
          <a:p>
            <a:pPr>
              <a:defRPr/>
            </a:pPr>
            <a:endParaRPr lang="pt-BR" altLang="pt-BR" sz="2400" b="1" dirty="0">
              <a:latin typeface="+mn-lt"/>
              <a:ea typeface="Microsoft YaHei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  <a:ea typeface="Microsoft YaHei" pitchFamily="34" charset="-122"/>
              </a:rPr>
              <a:t>A partir de 2016 todos os contratos deverão ser escritos e assinados.</a:t>
            </a:r>
          </a:p>
        </p:txBody>
      </p:sp>
    </p:spTree>
    <p:extLst>
      <p:ext uri="{BB962C8B-B14F-4D97-AF65-F5344CB8AC3E}">
        <p14:creationId xmlns:p14="http://schemas.microsoft.com/office/powerpoint/2010/main" val="77014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r="7089"/>
          <a:stretch/>
        </p:blipFill>
        <p:spPr>
          <a:xfrm>
            <a:off x="3491880" y="2420888"/>
            <a:ext cx="5652120" cy="4329859"/>
          </a:xfrm>
          <a:prstGeom prst="rect">
            <a:avLst/>
          </a:prstGeom>
        </p:spPr>
      </p:pic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94915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Uma </a:t>
            </a:r>
            <a:r>
              <a:rPr lang="pt-BR" altLang="pt-B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nova fase </a:t>
            </a:r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para prestação de</a:t>
            </a:r>
            <a:b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serviços em saúde</a:t>
            </a:r>
            <a:endParaRPr lang="pt-BR" altLang="pt-BR" sz="36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17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8" y="15567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  <a:ea typeface="Microsoft YaHei" pitchFamily="34" charset="-122"/>
              </a:rPr>
              <a:t>Contratos com equidade nas relações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  <a:ea typeface="Microsoft YaHei" pitchFamily="34" charset="-122"/>
              </a:rPr>
              <a:t>Reajuste anual dos serviços prestados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  <a:ea typeface="Microsoft YaHei" pitchFamily="34" charset="-122"/>
              </a:rPr>
              <a:t>Foco na qualidade da prestação dos serviços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3179871"/>
            <a:ext cx="36724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Nova forma de relacionamento </a:t>
            </a:r>
          </a:p>
          <a:p>
            <a:pPr>
              <a:defRPr/>
            </a:pPr>
            <a:r>
              <a:rPr lang="pt-BR" altLang="pt-BR" sz="28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entre prestadores e operadoras na</a:t>
            </a:r>
          </a:p>
          <a:p>
            <a:pPr>
              <a:defRPr/>
            </a:pPr>
            <a:r>
              <a:rPr lang="pt-BR" altLang="pt-BR" sz="28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Saúde suplementar</a:t>
            </a:r>
          </a:p>
          <a:p>
            <a:pPr>
              <a:defRPr/>
            </a:pPr>
            <a:endParaRPr lang="pt-BR" altLang="pt-BR" sz="2400" dirty="0">
              <a:latin typeface="+mn-lt"/>
              <a:ea typeface="Microsoft YaHei" pitchFamily="34" charset="-122"/>
            </a:endParaRPr>
          </a:p>
          <a:p>
            <a:pPr>
              <a:defRPr/>
            </a:pPr>
            <a:endParaRPr lang="pt-BR" altLang="pt-BR" sz="2400" dirty="0">
              <a:latin typeface="+mn-lt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33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84C762E9-197B-4D1D-9B80-75AAE8EBBF6B}" type="slidenum">
              <a:rPr lang="pt-BR"/>
              <a:pPr algn="ctr">
                <a:defRPr/>
              </a:pPr>
              <a:t>18</a:t>
            </a:fld>
            <a:endParaRPr lang="pt-BR" dirty="0"/>
          </a:p>
        </p:txBody>
      </p:sp>
      <p:sp>
        <p:nvSpPr>
          <p:cNvPr id="29699" name="Título 1"/>
          <p:cNvSpPr>
            <a:spLocks noGrp="1"/>
          </p:cNvSpPr>
          <p:nvPr>
            <p:ph type="title"/>
          </p:nvPr>
        </p:nvSpPr>
        <p:spPr bwMode="auto">
          <a:xfrm>
            <a:off x="0" y="1988840"/>
            <a:ext cx="9144000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pt-BR" altLang="pt-BR" sz="4800" b="1" dirty="0">
                <a:solidFill>
                  <a:srgbClr val="006699"/>
                </a:solidFill>
                <a:latin typeface="+mn-lt"/>
              </a:rPr>
              <a:t>Obrigada!</a:t>
            </a:r>
            <a:br>
              <a:rPr lang="pt-BR" altLang="pt-BR" sz="4000" b="1" dirty="0">
                <a:solidFill>
                  <a:srgbClr val="006699"/>
                </a:solidFill>
                <a:latin typeface="+mn-lt"/>
              </a:rPr>
            </a:br>
            <a:br>
              <a:rPr lang="pt-BR" altLang="pt-BR" sz="3200" b="1" dirty="0">
                <a:solidFill>
                  <a:srgbClr val="006699"/>
                </a:solidFill>
                <a:latin typeface="+mn-lt"/>
              </a:rPr>
            </a:br>
            <a:r>
              <a:rPr lang="pt-BR" altLang="pt-BR" sz="2800" b="1" dirty="0">
                <a:latin typeface="+mn-lt"/>
              </a:rPr>
              <a:t>www.ans.gov.br | Disque ANS: 0800 701 9656</a:t>
            </a:r>
          </a:p>
        </p:txBody>
      </p:sp>
      <p:pic>
        <p:nvPicPr>
          <p:cNvPr id="4" name="Picture 6" descr="P:\Comunicacao Social\Trabalhos\2014\SAS 0004_2014 - Criação e atualização da identidade visual nas redes sociais\design\icone vetor para midia siocial\icone_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9" y="4581128"/>
            <a:ext cx="598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221507" y="4725591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solidFill>
                  <a:srgbClr val="006699"/>
                </a:solidFill>
                <a:latin typeface="Arial" charset="0"/>
              </a:rPr>
              <a:t>ans.reguladora</a:t>
            </a:r>
            <a:endParaRPr lang="pt-BR" altLang="pt-BR" sz="1800" dirty="0">
              <a:latin typeface="Arial" charset="0"/>
            </a:endParaRPr>
          </a:p>
        </p:txBody>
      </p:sp>
      <p:pic>
        <p:nvPicPr>
          <p:cNvPr id="7" name="Picture 8" descr="P:\Comunicacao Social\Trabalhos\2014\SAS 0004_2014 - Criação e atualização da identidade visual nas redes sociais\design\icone vetor para midia siocial\icone_tw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4628"/>
            <a:ext cx="5984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2"/>
          <p:cNvSpPr txBox="1">
            <a:spLocks noChangeArrowheads="1"/>
          </p:cNvSpPr>
          <p:nvPr/>
        </p:nvSpPr>
        <p:spPr bwMode="auto">
          <a:xfrm>
            <a:off x="3797425" y="4749403"/>
            <a:ext cx="212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99"/>
                </a:solidFill>
                <a:latin typeface="Arial" charset="0"/>
              </a:rPr>
              <a:t>@</a:t>
            </a:r>
            <a:r>
              <a:rPr lang="pt-BR" altLang="pt-BR" sz="1800" b="1" dirty="0" err="1">
                <a:solidFill>
                  <a:srgbClr val="006699"/>
                </a:solidFill>
                <a:latin typeface="Arial" charset="0"/>
              </a:rPr>
              <a:t>ans_reguladora</a:t>
            </a:r>
            <a:endParaRPr lang="pt-BR" altLang="pt-BR" sz="1800" dirty="0">
              <a:latin typeface="Arial" charset="0"/>
            </a:endParaRPr>
          </a:p>
        </p:txBody>
      </p:sp>
      <p:pic>
        <p:nvPicPr>
          <p:cNvPr id="9" name="Picture 9" descr="P:\Comunicacao Social\Trabalhos\2014\SAS 0004_2014 - Criação e atualização da identidade visual nas redes sociais\design\icone vetor para midia siocial\icone_you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43041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6756251" y="4758928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solidFill>
                  <a:srgbClr val="006699"/>
                </a:solidFill>
                <a:latin typeface="Arial" charset="0"/>
              </a:rPr>
              <a:t>ansreguladora</a:t>
            </a:r>
            <a:endParaRPr lang="pt-BR" altLang="pt-BR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227781"/>
            <a:ext cx="9108504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As metas da ANS</a:t>
            </a:r>
            <a:endParaRPr lang="pt-BR" altLang="pt-BR" sz="4000" b="1" dirty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17643087"/>
              </p:ext>
            </p:extLst>
          </p:nvPr>
        </p:nvGraphicFramePr>
        <p:xfrm>
          <a:off x="108520" y="1150837"/>
          <a:ext cx="9144000" cy="56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5"/>
          <p:cNvSpPr/>
          <p:nvPr/>
        </p:nvSpPr>
        <p:spPr>
          <a:xfrm>
            <a:off x="7956376" y="1196752"/>
            <a:ext cx="532424" cy="4752528"/>
          </a:xfrm>
          <a:prstGeom prst="upArrow">
            <a:avLst/>
          </a:prstGeom>
          <a:solidFill>
            <a:srgbClr val="F2E6D8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77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107950" y="260350"/>
            <a:ext cx="9036050" cy="865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en-US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O porquê de uma nova lei</a:t>
            </a:r>
            <a:endParaRPr lang="en-GB" altLang="en-US" sz="40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1340768"/>
            <a:ext cx="7704856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altLang="en-US" sz="2000" dirty="0">
                <a:ea typeface="ＭＳ Ｐゴシック" pitchFamily="34" charset="-128"/>
                <a:cs typeface="Arial" panose="020B0604020202020204" pitchFamily="34" charset="0"/>
              </a:rPr>
              <a:t>O mercado de planos de saúde organiza-se por um conjunto de relações contratuais, permeadas muitas vezes por </a:t>
            </a:r>
            <a:r>
              <a:rPr lang="pt-BR" altLang="en-US" sz="2000" b="1" dirty="0">
                <a:solidFill>
                  <a:srgbClr val="006699"/>
                </a:solidFill>
                <a:ea typeface="ＭＳ Ｐゴシック" pitchFamily="34" charset="-128"/>
                <a:cs typeface="Arial" panose="020B0604020202020204" pitchFamily="34" charset="0"/>
              </a:rPr>
              <a:t>interesses distintos</a:t>
            </a:r>
            <a:r>
              <a:rPr lang="pt-BR" altLang="en-US" sz="2000" dirty="0">
                <a:ea typeface="ＭＳ Ｐゴシック" pitchFamily="34" charset="-128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t-BR" altLang="en-US" sz="20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000" dirty="0">
                <a:ea typeface="ＭＳ Ｐゴシック" pitchFamily="34" charset="-128"/>
                <a:cs typeface="Arial" panose="020B0604020202020204" pitchFamily="34" charset="0"/>
              </a:rPr>
              <a:t>A função da agência reguladora é </a:t>
            </a:r>
            <a:r>
              <a:rPr lang="pt-BR" altLang="en-US" sz="2000" b="1" dirty="0">
                <a:solidFill>
                  <a:srgbClr val="006699"/>
                </a:solidFill>
                <a:ea typeface="ＭＳ Ｐゴシック" pitchFamily="34" charset="-128"/>
                <a:cs typeface="Arial" panose="020B0604020202020204" pitchFamily="34" charset="0"/>
              </a:rPr>
              <a:t>equilibrar</a:t>
            </a:r>
            <a:r>
              <a:rPr lang="pt-BR" altLang="en-US" sz="2000" dirty="0">
                <a:ea typeface="ＭＳ Ｐゴシック" pitchFamily="34" charset="-128"/>
                <a:cs typeface="Arial" panose="020B0604020202020204" pitchFamily="34" charset="0"/>
              </a:rPr>
              <a:t> esse mercado.</a:t>
            </a:r>
          </a:p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3853497"/>
            <a:ext cx="172844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6699"/>
                </a:solidFill>
              </a:rPr>
              <a:t>Prestadores</a:t>
            </a:r>
            <a:br>
              <a:rPr lang="pt-BR" b="1" dirty="0">
                <a:solidFill>
                  <a:srgbClr val="006699"/>
                </a:solidFill>
              </a:rPr>
            </a:br>
            <a:r>
              <a:rPr lang="pt-BR" b="1" dirty="0">
                <a:solidFill>
                  <a:srgbClr val="006699"/>
                </a:solidFill>
              </a:rPr>
              <a:t>de serviços</a:t>
            </a:r>
            <a:br>
              <a:rPr lang="pt-BR" b="1" dirty="0">
                <a:solidFill>
                  <a:srgbClr val="006699"/>
                </a:solidFill>
              </a:rPr>
            </a:br>
            <a:r>
              <a:rPr lang="pt-BR" b="1" dirty="0">
                <a:solidFill>
                  <a:srgbClr val="006699"/>
                </a:solidFill>
              </a:rPr>
              <a:t>de saúde</a:t>
            </a:r>
            <a:endParaRPr lang="en-GB" b="1" dirty="0">
              <a:solidFill>
                <a:srgbClr val="006699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31490" y="3843045"/>
            <a:ext cx="2016125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6699"/>
                </a:solidFill>
              </a:rPr>
              <a:t>Operadoras de planos de saúde</a:t>
            </a:r>
          </a:p>
          <a:p>
            <a:pPr algn="ctr">
              <a:defRPr/>
            </a:pPr>
            <a:endParaRPr lang="en-GB" sz="2000" b="1" dirty="0">
              <a:solidFill>
                <a:srgbClr val="0066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4215" y="3861048"/>
            <a:ext cx="2376264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6699"/>
                </a:solidFill>
              </a:rPr>
              <a:t>Consumidores </a:t>
            </a:r>
            <a:br>
              <a:rPr lang="pt-BR" b="1" dirty="0">
                <a:solidFill>
                  <a:srgbClr val="006699"/>
                </a:solidFill>
              </a:rPr>
            </a:br>
            <a:r>
              <a:rPr lang="pt-BR" b="1" dirty="0">
                <a:solidFill>
                  <a:srgbClr val="006699"/>
                </a:solidFill>
              </a:rPr>
              <a:t>de planos individuais </a:t>
            </a:r>
            <a:br>
              <a:rPr lang="pt-BR" b="1" dirty="0">
                <a:solidFill>
                  <a:srgbClr val="006699"/>
                </a:solidFill>
              </a:rPr>
            </a:br>
            <a:r>
              <a:rPr lang="pt-BR" b="1" dirty="0">
                <a:solidFill>
                  <a:srgbClr val="006699"/>
                </a:solidFill>
              </a:rPr>
              <a:t>e coletivos</a:t>
            </a:r>
            <a:endParaRPr lang="en-GB" b="1" dirty="0">
              <a:solidFill>
                <a:srgbClr val="006699"/>
              </a:solidFill>
            </a:endParaRPr>
          </a:p>
        </p:txBody>
      </p:sp>
      <p:sp>
        <p:nvSpPr>
          <p:cNvPr id="29703" name="Seta em curva para cima 15"/>
          <p:cNvSpPr>
            <a:spLocks noChangeArrowheads="1"/>
          </p:cNvSpPr>
          <p:nvPr/>
        </p:nvSpPr>
        <p:spPr bwMode="auto">
          <a:xfrm flipH="1">
            <a:off x="3636143" y="4991423"/>
            <a:ext cx="2592387" cy="669925"/>
          </a:xfrm>
          <a:prstGeom prst="curvedUpArrow">
            <a:avLst>
              <a:gd name="adj1" fmla="val 24992"/>
              <a:gd name="adj2" fmla="val 49965"/>
              <a:gd name="adj3" fmla="val 25000"/>
            </a:avLst>
          </a:prstGeom>
          <a:solidFill>
            <a:srgbClr val="F2E6D8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 altLang="pt-BR"/>
          </a:p>
        </p:txBody>
      </p:sp>
      <p:sp>
        <p:nvSpPr>
          <p:cNvPr id="29704" name="Seta em curva para cima 17"/>
          <p:cNvSpPr>
            <a:spLocks noChangeArrowheads="1"/>
          </p:cNvSpPr>
          <p:nvPr/>
        </p:nvSpPr>
        <p:spPr bwMode="auto">
          <a:xfrm flipH="1">
            <a:off x="509443" y="5013176"/>
            <a:ext cx="2520950" cy="669925"/>
          </a:xfrm>
          <a:prstGeom prst="curvedUpArrow">
            <a:avLst>
              <a:gd name="adj1" fmla="val 25000"/>
              <a:gd name="adj2" fmla="val 49982"/>
              <a:gd name="adj3" fmla="val 25000"/>
            </a:avLst>
          </a:prstGeom>
          <a:solidFill>
            <a:srgbClr val="F2E6D8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 altLang="pt-BR"/>
          </a:p>
        </p:txBody>
      </p:sp>
      <p:sp>
        <p:nvSpPr>
          <p:cNvPr id="29705" name="Seta em curva para cima 18"/>
          <p:cNvSpPr>
            <a:spLocks noChangeArrowheads="1"/>
          </p:cNvSpPr>
          <p:nvPr/>
        </p:nvSpPr>
        <p:spPr bwMode="auto">
          <a:xfrm flipH="1" flipV="1">
            <a:off x="683814" y="3073952"/>
            <a:ext cx="5533713" cy="720725"/>
          </a:xfrm>
          <a:prstGeom prst="curvedUpArrow">
            <a:avLst>
              <a:gd name="adj1" fmla="val 24949"/>
              <a:gd name="adj2" fmla="val 52946"/>
              <a:gd name="adj3" fmla="val 25000"/>
            </a:avLst>
          </a:prstGeom>
          <a:solidFill>
            <a:srgbClr val="F2E6D8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 alt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11199"/>
          <a:stretch/>
        </p:blipFill>
        <p:spPr>
          <a:xfrm>
            <a:off x="6733728" y="2649413"/>
            <a:ext cx="2302768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899592" y="1556792"/>
            <a:ext cx="7704856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>
                <a:ea typeface="Microsoft YaHei" pitchFamily="34" charset="-122"/>
              </a:rPr>
              <a:t>A nova lei altera outra anterior, a Lei nº 9.656/1998, que regulou o mercado de planos de saúde no país.</a:t>
            </a:r>
          </a:p>
          <a:p>
            <a:pPr marL="0" indent="0">
              <a:spcAft>
                <a:spcPts val="600"/>
              </a:spcAft>
              <a:buNone/>
            </a:pPr>
            <a:endParaRPr lang="pt-BR" altLang="pt-BR" sz="800" dirty="0">
              <a:ea typeface="Microsoft YaHei" pitchFamily="34" charset="-12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>
                <a:ea typeface="Microsoft YaHei" pitchFamily="34" charset="-122"/>
              </a:rPr>
              <a:t>A Lei 13.003 foi sancionada em 24 de junho de 2014.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>
                <a:ea typeface="Microsoft YaHei" pitchFamily="34" charset="-122"/>
              </a:rPr>
              <a:t>Torna </a:t>
            </a:r>
            <a:r>
              <a:rPr lang="pt-BR" altLang="pt-BR" sz="2400" b="1" dirty="0">
                <a:solidFill>
                  <a:srgbClr val="006699"/>
                </a:solidFill>
                <a:ea typeface="Microsoft YaHei" pitchFamily="34" charset="-122"/>
              </a:rPr>
              <a:t>obrigatória a existência de contratos </a:t>
            </a:r>
            <a:r>
              <a:rPr lang="pt-BR" altLang="pt-BR" sz="2400" dirty="0">
                <a:ea typeface="Microsoft YaHei" pitchFamily="34" charset="-122"/>
              </a:rPr>
              <a:t>escritos entre operadoras e prestadores e a </a:t>
            </a:r>
            <a:r>
              <a:rPr lang="pt-BR" altLang="pt-BR" sz="2400" b="1" dirty="0">
                <a:solidFill>
                  <a:srgbClr val="006699"/>
                </a:solidFill>
                <a:ea typeface="Microsoft YaHei" pitchFamily="34" charset="-122"/>
              </a:rPr>
              <a:t>substituição de prestador de serviços não hospitalar </a:t>
            </a:r>
            <a:r>
              <a:rPr lang="pt-BR" sz="2400" b="1" dirty="0">
                <a:solidFill>
                  <a:srgbClr val="006699"/>
                </a:solidFill>
                <a:ea typeface="Microsoft YaHei" pitchFamily="34" charset="-122"/>
              </a:rPr>
              <a:t>por outro prestador equivalente</a:t>
            </a:r>
            <a:r>
              <a:rPr lang="pt-BR" sz="2400" dirty="0">
                <a:ea typeface="Microsoft YaHei" pitchFamily="34" charset="-122"/>
              </a:rPr>
              <a:t>.</a:t>
            </a:r>
            <a:r>
              <a:rPr lang="pt-BR" sz="2400" b="1" dirty="0">
                <a:ea typeface="Microsoft YaHei" pitchFamily="34" charset="-122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pt-BR" altLang="pt-BR" sz="800" b="1" dirty="0">
              <a:ea typeface="Microsoft YaHei" pitchFamily="34" charset="-12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/>
              <a:t>ATENÇÃO: Entra em vigor em </a:t>
            </a:r>
            <a:r>
              <a:rPr lang="pt-BR" altLang="pt-BR" sz="2400" b="1" dirty="0">
                <a:solidFill>
                  <a:srgbClr val="006699"/>
                </a:solidFill>
              </a:rPr>
              <a:t>22 de dezembro de 2014</a:t>
            </a:r>
            <a:r>
              <a:rPr lang="pt-BR" altLang="pt-BR" sz="2400" dirty="0"/>
              <a:t>.</a:t>
            </a:r>
            <a:br>
              <a:rPr lang="pt-BR" altLang="pt-BR" sz="2400" dirty="0"/>
            </a:br>
            <a:r>
              <a:rPr lang="pt-BR" altLang="pt-BR" sz="2400" dirty="0"/>
              <a:t>A ANS realizou </a:t>
            </a:r>
            <a:r>
              <a:rPr lang="pt-BR" altLang="pt-BR" sz="2400" b="1" dirty="0">
                <a:solidFill>
                  <a:srgbClr val="006699"/>
                </a:solidFill>
              </a:rPr>
              <a:t>4 Câmaras Técnicas e 1 Audiência Pública</a:t>
            </a:r>
            <a:r>
              <a:rPr lang="pt-BR" altLang="pt-BR" sz="2400" b="1" dirty="0">
                <a:solidFill>
                  <a:schemeClr val="accent6"/>
                </a:solidFill>
              </a:rPr>
              <a:t> </a:t>
            </a:r>
            <a:r>
              <a:rPr lang="pt-BR" altLang="pt-BR" sz="2400" dirty="0"/>
              <a:t>para regulamentar a lei em até 180 dias.</a:t>
            </a:r>
            <a:endParaRPr lang="pt-BR" altLang="pt-BR" sz="2000" dirty="0"/>
          </a:p>
        </p:txBody>
      </p:sp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O porquê de uma nova lei</a:t>
            </a:r>
            <a:endParaRPr lang="pt-BR" altLang="pt-BR" sz="4000" b="1" dirty="0">
              <a:solidFill>
                <a:srgbClr val="006699"/>
              </a:solidFill>
              <a:latin typeface="Calibri" panose="020F0502020204030204" pitchFamily="34" charset="0"/>
              <a:ea typeface="Microsoft YaHei" pitchFamily="34" charset="-122"/>
              <a:cs typeface="Arial" charset="0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6F4BE28C-5DAB-4CAE-92F8-307F76B3DD81}" type="slidenum">
              <a:rPr lang="pt-BR"/>
              <a:pPr algn="ctr"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2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91" y="1462736"/>
            <a:ext cx="2919667" cy="4414536"/>
          </a:xfrm>
          <a:prstGeom prst="rect">
            <a:avLst/>
          </a:prstGeom>
        </p:spPr>
      </p:pic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251520" y="1268755"/>
            <a:ext cx="72009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 b="1" dirty="0">
                <a:solidFill>
                  <a:schemeClr val="tx1"/>
                </a:solidFill>
                <a:latin typeface="+mn-lt"/>
              </a:rPr>
              <a:t>Problema a resolver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pPr algn="ctr"/>
            <a:r>
              <a:rPr lang="pt-BR" altLang="pt-BR" sz="3200" b="1" dirty="0">
                <a:solidFill>
                  <a:srgbClr val="006699"/>
                </a:solidFill>
                <a:latin typeface="+mn-lt"/>
              </a:rPr>
              <a:t>CONTRATUALIZAÇÃO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A </a:t>
            </a:r>
            <a:r>
              <a:rPr lang="pt-BR" altLang="pt-BR" sz="2400" b="1" dirty="0">
                <a:solidFill>
                  <a:srgbClr val="006699"/>
                </a:solidFill>
                <a:latin typeface="+mn-lt"/>
              </a:rPr>
              <a:t>regulamentação da ANS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visa:</a:t>
            </a:r>
          </a:p>
          <a:p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115887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  <a:ea typeface="Microsoft YaHei" pitchFamily="34" charset="-122"/>
              </a:rPr>
              <a:t>O objetivo da Lei 13.003/2014</a:t>
            </a:r>
            <a:endParaRPr lang="pt-BR" altLang="pt-BR" sz="4000" b="1" dirty="0">
              <a:solidFill>
                <a:srgbClr val="006699"/>
              </a:solidFill>
              <a:latin typeface="HelveticaNeue Condensed" pitchFamily="32" charset="0"/>
              <a:ea typeface="Microsoft YaHei" pitchFamily="34" charset="-122"/>
            </a:endParaRPr>
          </a:p>
        </p:txBody>
      </p:sp>
      <p:sp>
        <p:nvSpPr>
          <p:cNvPr id="4" name="Seta para baixo 3"/>
          <p:cNvSpPr/>
          <p:nvPr/>
        </p:nvSpPr>
        <p:spPr bwMode="auto">
          <a:xfrm>
            <a:off x="3515420" y="2132851"/>
            <a:ext cx="622300" cy="122396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/>
          </a:p>
        </p:txBody>
      </p:sp>
      <p:sp>
        <p:nvSpPr>
          <p:cNvPr id="6149" name="CaixaDeTexto 1"/>
          <p:cNvSpPr txBox="1">
            <a:spLocks noChangeArrowheads="1"/>
          </p:cNvSpPr>
          <p:nvPr/>
        </p:nvSpPr>
        <p:spPr bwMode="auto">
          <a:xfrm>
            <a:off x="251520" y="4581128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Reforçar a importância do contratos escritos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Garantir ao consumidor a assistência contratada</a:t>
            </a:r>
          </a:p>
        </p:txBody>
      </p:sp>
    </p:spTree>
    <p:extLst>
      <p:ext uri="{BB962C8B-B14F-4D97-AF65-F5344CB8AC3E}">
        <p14:creationId xmlns:p14="http://schemas.microsoft.com/office/powerpoint/2010/main" val="23877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1196752"/>
            <a:ext cx="8064896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400" dirty="0">
                <a:ea typeface="Microsoft YaHei" pitchFamily="34" charset="-122"/>
              </a:rPr>
              <a:t>Há novas obrigações a serem observadas pelo setor de saúde suplementar passíveis de regulamentação pela ANS:</a:t>
            </a:r>
          </a:p>
          <a:p>
            <a:pPr marL="0" indent="0">
              <a:spcAft>
                <a:spcPts val="600"/>
              </a:spcAft>
              <a:buNone/>
            </a:pPr>
            <a:endParaRPr lang="pt-BR" altLang="pt-BR" sz="800" b="1" dirty="0">
              <a:solidFill>
                <a:srgbClr val="002060"/>
              </a:solidFill>
              <a:ea typeface="Microsoft YaHei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Extensão da </a:t>
            </a:r>
            <a:r>
              <a:rPr lang="pt-BR" sz="2400" b="1" dirty="0">
                <a:solidFill>
                  <a:srgbClr val="006699"/>
                </a:solidFill>
              </a:rPr>
              <a:t>obrigatoriedade da substituição </a:t>
            </a:r>
            <a:r>
              <a:rPr lang="pt-BR" sz="2400" dirty="0"/>
              <a:t>para prestadores não hospitalares, com comunicação aos beneficiários.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6699"/>
                </a:solidFill>
              </a:rPr>
              <a:t>Cláusulas contratuais obrigatórias </a:t>
            </a:r>
            <a:r>
              <a:rPr lang="pt-BR" sz="2400" dirty="0"/>
              <a:t>definidas pela Lei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6699"/>
                </a:solidFill>
              </a:rPr>
              <a:t>Periodicidade anual do reajuste </a:t>
            </a:r>
            <a:r>
              <a:rPr lang="pt-BR" sz="2400" dirty="0"/>
              <a:t>dos valores dos serviços contratados.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Definição de um índice de reajuste pela ANS para ser aplicado em </a:t>
            </a:r>
            <a:r>
              <a:rPr lang="pt-BR" sz="2400" b="1" dirty="0">
                <a:solidFill>
                  <a:srgbClr val="006699"/>
                </a:solidFill>
              </a:rPr>
              <a:t>situações específicas</a:t>
            </a:r>
            <a:r>
              <a:rPr lang="pt-BR" sz="2400" dirty="0"/>
              <a:t>.</a:t>
            </a:r>
          </a:p>
        </p:txBody>
      </p:sp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A regulamentação da nova Lei pela ANS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6F4BE28C-5DAB-4CAE-92F8-307F76B3DD81}" type="slidenum">
              <a:rPr lang="pt-BR"/>
              <a:pPr algn="ctr"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0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1168"/>
            <a:ext cx="9144000" cy="100811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0" y="125963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496944" cy="35283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600" b="1" dirty="0">
                <a:solidFill>
                  <a:srgbClr val="006699"/>
                </a:solidFill>
                <a:ea typeface="Microsoft YaHei" pitchFamily="34" charset="-122"/>
                <a:cs typeface="+mj-cs"/>
              </a:rPr>
              <a:t>Critérios de equivalência para substituição de prestadores não hospitalares</a:t>
            </a:r>
          </a:p>
          <a:p>
            <a:pPr marL="0" indent="0">
              <a:buNone/>
              <a:defRPr/>
            </a:pPr>
            <a:endParaRPr lang="pt-BR" altLang="pt-BR" sz="2600" b="1" dirty="0">
              <a:solidFill>
                <a:srgbClr val="006699"/>
              </a:solidFill>
              <a:ea typeface="Microsoft YaHei" pitchFamily="34" charset="-122"/>
              <a:cs typeface="+mj-cs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dirty="0">
                <a:ea typeface="Microsoft YaHei" pitchFamily="34" charset="-122"/>
              </a:rPr>
              <a:t>Pelo </a:t>
            </a:r>
            <a:r>
              <a:rPr lang="pt-BR" altLang="pt-BR" sz="2400" b="1" dirty="0">
                <a:ea typeface="Microsoft YaHei" pitchFamily="34" charset="-122"/>
              </a:rPr>
              <a:t>mesmo tipo de estabelecimento e serviço especializado</a:t>
            </a:r>
            <a:r>
              <a:rPr lang="pt-BR" altLang="pt-BR" sz="2400" dirty="0">
                <a:ea typeface="Microsoft YaHei" pitchFamily="34" charset="-122"/>
              </a:rPr>
              <a:t>, conforme o Cadastro Nacional de Estabelecimentos de Saúde - CNES/MS (para laboratórios, centros de imagem, clínicas, etc.).</a:t>
            </a:r>
          </a:p>
          <a:p>
            <a:pPr eaLnBrk="1" hangingPunct="1">
              <a:spcBef>
                <a:spcPts val="550"/>
              </a:spcBef>
              <a:defRPr/>
            </a:pPr>
            <a:endParaRPr lang="pt-BR" altLang="pt-BR" sz="800" dirty="0"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b="1" dirty="0">
                <a:ea typeface="Microsoft YaHei" pitchFamily="34" charset="-122"/>
              </a:rPr>
              <a:t>Mesma habilitação </a:t>
            </a:r>
            <a:r>
              <a:rPr lang="pt-BR" altLang="pt-BR" sz="2400" dirty="0">
                <a:ea typeface="Microsoft YaHei" pitchFamily="34" charset="-122"/>
              </a:rPr>
              <a:t>(para profissionais de saúde)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800" dirty="0"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7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5046275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Atenção: </a:t>
            </a:r>
            <a:r>
              <a:rPr lang="pt-BR" altLang="pt-BR" sz="2400" dirty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Para hospitais, valem as regras já previstas</a:t>
            </a:r>
          </a:p>
          <a:p>
            <a:r>
              <a:rPr lang="pt-BR" altLang="pt-BR" sz="2400" dirty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nas normas vigentes.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14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14468"/>
            <a:ext cx="9180004" cy="2926700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0" y="194915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536" y="2348880"/>
            <a:ext cx="8568952" cy="21602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pt-BR" altLang="pt-BR" sz="2600" b="1" dirty="0">
              <a:solidFill>
                <a:schemeClr val="bg1"/>
              </a:solidFill>
              <a:ea typeface="Microsoft YaHei" pitchFamily="34" charset="-122"/>
              <a:cs typeface="+mj-cs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dirty="0">
                <a:solidFill>
                  <a:schemeClr val="bg1"/>
                </a:solidFill>
                <a:ea typeface="Microsoft YaHei" pitchFamily="34" charset="-122"/>
              </a:rPr>
              <a:t>Garantia do atendimento – Resolução Normativa 259 da ANS</a:t>
            </a:r>
          </a:p>
          <a:p>
            <a:pPr eaLnBrk="1" hangingPunct="1">
              <a:spcBef>
                <a:spcPts val="550"/>
              </a:spcBef>
              <a:defRPr/>
            </a:pPr>
            <a:endParaRPr lang="pt-BR" altLang="pt-BR" sz="800" dirty="0">
              <a:solidFill>
                <a:schemeClr val="bg1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dirty="0">
                <a:solidFill>
                  <a:schemeClr val="bg1"/>
                </a:solidFill>
                <a:ea typeface="Microsoft YaHei" pitchFamily="34" charset="-122"/>
              </a:rPr>
              <a:t>Gestão de saúde adequada às características dos beneficiários</a:t>
            </a:r>
          </a:p>
          <a:p>
            <a:pPr eaLnBrk="1" hangingPunct="1">
              <a:spcBef>
                <a:spcPts val="550"/>
              </a:spcBef>
              <a:defRPr/>
            </a:pPr>
            <a:endParaRPr lang="pt-BR" altLang="pt-BR" sz="2400" dirty="0">
              <a:ea typeface="Microsoft YaHei" pitchFamily="34" charset="-122"/>
            </a:endParaRP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800" dirty="0"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71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>
                <a:solidFill>
                  <a:srgbClr val="006699"/>
                </a:solidFill>
                <a:ea typeface="Microsoft YaHei" pitchFamily="34" charset="-122"/>
              </a:rPr>
              <a:t>Onde será a substituição:</a:t>
            </a:r>
            <a:br>
              <a:rPr lang="pt-BR" sz="2400" b="1" dirty="0">
                <a:solidFill>
                  <a:srgbClr val="006699"/>
                </a:solidFill>
                <a:ea typeface="Microsoft YaHei" pitchFamily="34" charset="-122"/>
              </a:rPr>
            </a:br>
            <a:endParaRPr lang="pt-BR" sz="2400" b="1" dirty="0">
              <a:solidFill>
                <a:srgbClr val="006699"/>
              </a:solidFill>
              <a:ea typeface="Microsoft YaHei" pitchFamily="34" charset="-122"/>
            </a:endParaRPr>
          </a:p>
          <a:p>
            <a:r>
              <a:rPr lang="pt-BR" sz="2400" dirty="0"/>
              <a:t>Localização no </a:t>
            </a:r>
            <a:r>
              <a:rPr lang="pt-BR" sz="2400" b="1" dirty="0"/>
              <a:t>mesmo município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r>
              <a:rPr lang="pt-B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Em caso de indisponibilidade ou inexistência            município limítrofe.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Se não houver no município limítrofe             na mesma região de Saúde.</a:t>
            </a:r>
          </a:p>
          <a:p>
            <a:pPr marL="0" indent="0">
              <a:buNone/>
            </a:pPr>
            <a:endParaRPr lang="pt-BR" sz="800" dirty="0"/>
          </a:p>
          <a:p>
            <a:pPr marL="0" indent="0">
              <a:buNone/>
            </a:pPr>
            <a:endParaRPr lang="pt-BR" sz="800" dirty="0"/>
          </a:p>
          <a:p>
            <a:pPr marL="0" indent="0">
              <a:buNone/>
            </a:pPr>
            <a:r>
              <a:rPr lang="pt-BR" sz="2200" dirty="0"/>
              <a:t>Obs.: A substituição deve seguir a legislação da saúde suplementar, em especial no que se refere ao cumprimento dos prazos de atendimento e à garantia das coberturas previstas nos contratos</a:t>
            </a:r>
            <a:r>
              <a:rPr lang="pt-BR" sz="2400" dirty="0"/>
              <a:t>.</a:t>
            </a:r>
            <a:endParaRPr lang="pt-BR" sz="2400" dirty="0">
              <a:solidFill>
                <a:srgbClr val="006699"/>
              </a:solidFill>
              <a:ea typeface="Microsoft YaHei" pitchFamily="34" charset="-122"/>
            </a:endParaRP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516216" y="3285398"/>
            <a:ext cx="624313" cy="19316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579746" y="4099930"/>
            <a:ext cx="624313" cy="19316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80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967</Words>
  <Application>Microsoft Office PowerPoint</Application>
  <PresentationFormat>Apresentação na tela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 55 Roman</vt:lpstr>
      <vt:lpstr>HelveticaNeue Condensed</vt:lpstr>
      <vt:lpstr>Times New Roman</vt:lpstr>
      <vt:lpstr>Wingdings</vt:lpstr>
      <vt:lpstr>Tema do Office</vt:lpstr>
      <vt:lpstr>Personalizar design</vt:lpstr>
      <vt:lpstr>Apresentação do PowerPoint</vt:lpstr>
      <vt:lpstr>Apresentação do PowerPoint</vt:lpstr>
      <vt:lpstr>O porquê de uma nova lei</vt:lpstr>
      <vt:lpstr>O porquê de uma nova lei</vt:lpstr>
      <vt:lpstr>Apresentação do PowerPoint</vt:lpstr>
      <vt:lpstr>A regulamentação da nova Lei pela ANS</vt:lpstr>
      <vt:lpstr>Como será com a nova Lei - Substituição</vt:lpstr>
      <vt:lpstr>Como será com a nova Lei - Substituição</vt:lpstr>
      <vt:lpstr>Como será com a nova Lei - Substituição</vt:lpstr>
      <vt:lpstr>Como será com a nova Lei - Substituição</vt:lpstr>
      <vt:lpstr>Como será com a nova Lei - Contratos</vt:lpstr>
      <vt:lpstr>Como será com a nova Lei - Contratos</vt:lpstr>
      <vt:lpstr>Como será com a nova Lei - Reajuste</vt:lpstr>
      <vt:lpstr>Como será com a nova Lei – Reajuste ANS</vt:lpstr>
      <vt:lpstr>Como será com a nova Lei – Reajuste ANS</vt:lpstr>
      <vt:lpstr>Como será com a nova Lei – Transição</vt:lpstr>
      <vt:lpstr>Uma nova fase para prestação de serviços em saúde</vt:lpstr>
      <vt:lpstr>Obrigada!  www.ans.gov.br | Disque ANS: 0800 701 9656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</dc:creator>
  <cp:lastModifiedBy>Pedro</cp:lastModifiedBy>
  <cp:revision>268</cp:revision>
  <dcterms:created xsi:type="dcterms:W3CDTF">2012-05-21T15:19:07Z</dcterms:created>
  <dcterms:modified xsi:type="dcterms:W3CDTF">2021-02-01T22:09:49Z</dcterms:modified>
</cp:coreProperties>
</file>